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3"/>
  </p:notesMasterIdLst>
  <p:handoutMasterIdLst>
    <p:handoutMasterId r:id="rId44"/>
  </p:handoutMasterIdLst>
  <p:sldIdLst>
    <p:sldId id="256" r:id="rId2"/>
    <p:sldId id="440" r:id="rId3"/>
    <p:sldId id="444" r:id="rId4"/>
    <p:sldId id="445" r:id="rId5"/>
    <p:sldId id="446" r:id="rId6"/>
    <p:sldId id="447" r:id="rId7"/>
    <p:sldId id="442" r:id="rId8"/>
    <p:sldId id="443" r:id="rId9"/>
    <p:sldId id="425" r:id="rId10"/>
    <p:sldId id="430" r:id="rId11"/>
    <p:sldId id="431" r:id="rId12"/>
    <p:sldId id="432" r:id="rId13"/>
    <p:sldId id="433" r:id="rId14"/>
    <p:sldId id="467" r:id="rId15"/>
    <p:sldId id="434" r:id="rId16"/>
    <p:sldId id="441" r:id="rId17"/>
    <p:sldId id="463" r:id="rId18"/>
    <p:sldId id="464" r:id="rId19"/>
    <p:sldId id="465" r:id="rId20"/>
    <p:sldId id="466" r:id="rId21"/>
    <p:sldId id="468" r:id="rId22"/>
    <p:sldId id="436" r:id="rId23"/>
    <p:sldId id="448" r:id="rId24"/>
    <p:sldId id="449" r:id="rId25"/>
    <p:sldId id="437" r:id="rId26"/>
    <p:sldId id="438" r:id="rId27"/>
    <p:sldId id="439" r:id="rId28"/>
    <p:sldId id="454" r:id="rId29"/>
    <p:sldId id="450" r:id="rId30"/>
    <p:sldId id="456" r:id="rId31"/>
    <p:sldId id="451" r:id="rId32"/>
    <p:sldId id="461" r:id="rId33"/>
    <p:sldId id="462" r:id="rId34"/>
    <p:sldId id="452" r:id="rId35"/>
    <p:sldId id="455" r:id="rId36"/>
    <p:sldId id="460" r:id="rId37"/>
    <p:sldId id="457" r:id="rId38"/>
    <p:sldId id="453" r:id="rId39"/>
    <p:sldId id="459" r:id="rId40"/>
    <p:sldId id="458" r:id="rId41"/>
    <p:sldId id="42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7" autoAdjust="0"/>
    <p:restoredTop sz="92239" autoAdjust="0"/>
  </p:normalViewPr>
  <p:slideViewPr>
    <p:cSldViewPr snapToGrid="0" snapToObjects="1">
      <p:cViewPr varScale="1">
        <p:scale>
          <a:sx n="69" d="100"/>
          <a:sy n="69" d="100"/>
        </p:scale>
        <p:origin x="208" y="7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25</c:v>
                </c:pt>
                <c:pt idx="2">
                  <c:v>10</c:v>
                </c:pt>
                <c:pt idx="3">
                  <c:v>25</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8/22/19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8/22/19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“Sabermetrics” = “SABR” = “Society for American </a:t>
            </a:r>
            <a:r>
              <a:rPr lang="en-US"/>
              <a:t>Baseball Research”</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gif"/><Relationship Id="rId9" Type="http://schemas.openxmlformats.org/officeDocument/2006/relationships/hyperlink" Target="http://jpdickerson.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16.tiff"/><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988926"/>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08/27/2019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7" y="1641844"/>
            <a:ext cx="3721993" cy="129385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7" y="4179176"/>
            <a:ext cx="3721993" cy="129385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5207" y="3159013"/>
            <a:ext cx="4559121" cy="815956"/>
          </a:xfrm>
          <a:prstGeom prst="rect">
            <a:avLst/>
          </a:prstGeom>
        </p:spPr>
      </p:pic>
      <p:cxnSp>
        <p:nvCxnSpPr>
          <p:cNvPr id="8" name="Curved Connector 7"/>
          <p:cNvCxnSpPr>
            <a:stCxn id="4" idx="1"/>
            <a:endCxn id="6" idx="1"/>
          </p:cNvCxnSpPr>
          <p:nvPr/>
        </p:nvCxnSpPr>
        <p:spPr>
          <a:xfrm rot="10800000" flipV="1">
            <a:off x="545207" y="2288773"/>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545207" y="3566991"/>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8400" y="5758260"/>
            <a:ext cx="2705100" cy="10414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22344" y="171383"/>
            <a:ext cx="3331156" cy="123987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22305" y="3383214"/>
            <a:ext cx="1290489" cy="129048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81601" y="1540922"/>
            <a:ext cx="1971899" cy="1673337"/>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47323" y="4819516"/>
            <a:ext cx="2234697" cy="824355"/>
          </a:xfrm>
          <a:prstGeom prst="rect">
            <a:avLst/>
          </a:prstGeom>
        </p:spPr>
      </p:pic>
      <p:sp>
        <p:nvSpPr>
          <p:cNvPr id="21" name="Content Placeholder 2"/>
          <p:cNvSpPr txBox="1">
            <a:spLocks/>
          </p:cNvSpPr>
          <p:nvPr/>
        </p:nvSpPr>
        <p:spPr>
          <a:xfrm>
            <a:off x="838200" y="5843169"/>
            <a:ext cx="3136006" cy="48521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hlinkClick r:id="rId9"/>
              </a:rPr>
              <a:t>http://jpdickerson.com</a:t>
            </a:r>
            <a:endParaRPr lang="en-US" dirty="0"/>
          </a:p>
        </p:txBody>
      </p:sp>
      <p:sp>
        <p:nvSpPr>
          <p:cNvPr id="23" name="Slide Number Placeholder 22"/>
          <p:cNvSpPr>
            <a:spLocks noGrp="1"/>
          </p:cNvSpPr>
          <p:nvPr>
            <p:ph type="sldNum" sz="quarter" idx="12"/>
          </p:nvPr>
        </p:nvSpPr>
        <p:spPr/>
        <p:txBody>
          <a:bodyPr/>
          <a:lstStyle/>
          <a:p>
            <a:fld id="{A2EF37A0-74FC-AB4F-AE4C-D9BFC6719E9F}" type="slidenum">
              <a:rPr lang="en-US" smtClean="0"/>
              <a:t>10</a:t>
            </a:fld>
            <a:endParaRPr lang="en-US" dirty="0"/>
          </a:p>
        </p:txBody>
      </p:sp>
    </p:spTree>
    <p:extLst>
      <p:ext uri="{BB962C8B-B14F-4D97-AF65-F5344CB8AC3E}">
        <p14:creationId xmlns:p14="http://schemas.microsoft.com/office/powerpoint/2010/main" val="4312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11666" y="5843448"/>
            <a:ext cx="8111067" cy="521230"/>
          </a:xfrm>
        </p:spPr>
        <p:txBody>
          <a:bodyPr>
            <a:normAutofit/>
          </a:bodyPr>
          <a:lstStyle/>
          <a:p>
            <a:pPr algn="ctr"/>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r>
              <a:rPr lang="en-US" dirty="0"/>
              <a:t> </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303106" y="1884258"/>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
        <p:nvSpPr>
          <p:cNvPr id="13" name="TextBox 12"/>
          <p:cNvSpPr txBox="1"/>
          <p:nvPr/>
        </p:nvSpPr>
        <p:spPr>
          <a:xfrm>
            <a:off x="303106" y="2207424"/>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303106" y="2530589"/>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5537200" y="1884258"/>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5537200" y="2207424"/>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5537200" y="2530589"/>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291252" y="4087568"/>
            <a:ext cx="2612642" cy="882473"/>
          </a:xfrm>
          <a:prstGeom prst="rect">
            <a:avLst/>
          </a:prstGeom>
        </p:spPr>
      </p:pic>
      <p:grpSp>
        <p:nvGrpSpPr>
          <p:cNvPr id="8" name="Group 7">
            <a:extLst>
              <a:ext uri="{FF2B5EF4-FFF2-40B4-BE49-F238E27FC236}">
                <a16:creationId xmlns:a16="http://schemas.microsoft.com/office/drawing/2014/main" id="{EC03A461-417B-CF49-B1DC-EBFD635ADC3C}"/>
              </a:ext>
            </a:extLst>
          </p:cNvPr>
          <p:cNvGrpSpPr/>
          <p:nvPr/>
        </p:nvGrpSpPr>
        <p:grpSpPr>
          <a:xfrm>
            <a:off x="6248400" y="3341477"/>
            <a:ext cx="1986347" cy="1952109"/>
            <a:chOff x="6248400" y="3341477"/>
            <a:chExt cx="1986347" cy="1952109"/>
          </a:xfrm>
        </p:grpSpPr>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Course structure</a:t>
            </a:r>
          </a:p>
        </p:txBody>
      </p:sp>
      <p:sp>
        <p:nvSpPr>
          <p:cNvPr id="3" name="Content Placeholder 2"/>
          <p:cNvSpPr>
            <a:spLocks noGrp="1"/>
          </p:cNvSpPr>
          <p:nvPr>
            <p:ph idx="1"/>
          </p:nvPr>
        </p:nvSpPr>
        <p:spPr>
          <a:xfrm>
            <a:off x="457200" y="1752600"/>
            <a:ext cx="6653171" cy="4373563"/>
          </a:xfrm>
        </p:spPr>
        <p:txBody>
          <a:bodyPr>
            <a:normAutofit fontScale="92500" lnSpcReduction="20000"/>
          </a:bodyPr>
          <a:lstStyle/>
          <a:p>
            <a:r>
              <a:rPr lang="en-US" dirty="0"/>
              <a:t>First 4 lectures: intro &amp; primers in the Python data science stack</a:t>
            </a:r>
          </a:p>
          <a:p>
            <a:r>
              <a:rPr lang="en-US" dirty="0"/>
              <a:t>Next 6 lectures: data collection &amp; management</a:t>
            </a:r>
          </a:p>
          <a:p>
            <a:pPr marL="342900" indent="-342900">
              <a:buFont typeface="Arial"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r>
              <a:rPr lang="en-US" dirty="0">
                <a:solidFill>
                  <a:schemeClr val="tx2"/>
                </a:solidFill>
              </a:rPr>
              <a:t>Midterm</a:t>
            </a:r>
          </a:p>
          <a:p>
            <a:r>
              <a:rPr lang="en-US" dirty="0"/>
              <a:t>Final 8 lectures: advanced topics</a:t>
            </a:r>
          </a:p>
          <a:p>
            <a:pPr marL="342900" indent="-342900">
              <a:buFont typeface="Arial" charset="0"/>
              <a:buChar char="•"/>
            </a:pPr>
            <a:r>
              <a:rPr lang="en-US" b="0" dirty="0"/>
              <a:t>Dimensionality reduction, distributed learning, big data, distributed computation</a:t>
            </a:r>
          </a:p>
          <a:p>
            <a:pPr marL="342900" indent="-342900">
              <a:buFont typeface="Arial" charset="0"/>
              <a:buChar char="•"/>
            </a:pPr>
            <a:r>
              <a:rPr lang="en-US" b="0" i="1" dirty="0"/>
              <a:t>Either</a:t>
            </a:r>
            <a:r>
              <a:rPr lang="en-US" b="0" dirty="0"/>
              <a:t> group presentations or more lectures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7320077" y="2302453"/>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61200" cy="1371600"/>
          </a:xfrm>
        </p:spPr>
        <p:txBody>
          <a:bodyPr/>
          <a:lstStyle/>
          <a:p>
            <a:r>
              <a:rPr lang="en-US" dirty="0"/>
              <a:t>Grade #1</a:t>
            </a:r>
            <a:r>
              <a:rPr lang="en-US"/>
              <a:t>: Mini-Projects</a:t>
            </a:r>
            <a:endParaRPr lang="en-US" dirty="0"/>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198433"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#3: Midterm</a:t>
            </a:r>
          </a:p>
        </p:txBody>
      </p:sp>
      <p:sp>
        <p:nvSpPr>
          <p:cNvPr id="3" name="Content Placeholder 2"/>
          <p:cNvSpPr>
            <a:spLocks noGrp="1"/>
          </p:cNvSpPr>
          <p:nvPr>
            <p:ph idx="1"/>
          </p:nvPr>
        </p:nvSpPr>
        <p:spPr/>
        <p:txBody>
          <a:bodyPr>
            <a:normAutofit/>
          </a:bodyPr>
          <a:lstStyle/>
          <a:p>
            <a:r>
              <a:rPr lang="en-US" dirty="0"/>
              <a:t>You know what this is.</a:t>
            </a:r>
          </a:p>
          <a:p>
            <a:endParaRPr lang="en-US" b="0" dirty="0"/>
          </a:p>
          <a:p>
            <a:r>
              <a:rPr lang="en-US" dirty="0"/>
              <a:t>Will cover roughly the first 3/5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October 24</a:t>
            </a:r>
            <a:r>
              <a:rPr lang="en-US" baseline="30000" dirty="0"/>
              <a:t>th</a:t>
            </a:r>
            <a:r>
              <a:rPr lang="en-US" dirty="0"/>
              <a:t> (might change)</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70955" y="14963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0677" y="5308599"/>
            <a:ext cx="2072640" cy="1554480"/>
          </a:xfrm>
          <a:prstGeom prst="rect">
            <a:avLst/>
          </a:prstGeom>
        </p:spPr>
      </p:pic>
      <p:sp>
        <p:nvSpPr>
          <p:cNvPr id="2" name="Title 1"/>
          <p:cNvSpPr>
            <a:spLocks noGrp="1"/>
          </p:cNvSpPr>
          <p:nvPr>
            <p:ph type="title"/>
          </p:nvPr>
        </p:nvSpPr>
        <p:spPr>
          <a:xfrm>
            <a:off x="457200" y="152718"/>
            <a:ext cx="6959600" cy="1371600"/>
          </a:xfrm>
        </p:spPr>
        <p:txBody>
          <a:bodyPr/>
          <a:lstStyle/>
          <a:p>
            <a:r>
              <a:rPr lang="en-US" dirty="0"/>
              <a:t>Grade #4: Mini-Tutorial</a:t>
            </a:r>
          </a:p>
        </p:txBody>
      </p:sp>
      <p:sp>
        <p:nvSpPr>
          <p:cNvPr id="3" name="Content Placeholder 2"/>
          <p:cNvSpPr>
            <a:spLocks noGrp="1"/>
          </p:cNvSpPr>
          <p:nvPr>
            <p:ph idx="1"/>
          </p:nvPr>
        </p:nvSpPr>
        <p:spPr>
          <a:xfrm>
            <a:off x="457200" y="1752601"/>
            <a:ext cx="6959600" cy="4343400"/>
          </a:xfrm>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95029" cy="1371600"/>
          </a:xfrm>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lnSpcReduction="100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5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972457" y="5646057"/>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57200" y="247343"/>
            <a:ext cx="7772400" cy="378374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r>
              <a:rPr lang="en-US" sz="4000" dirty="0"/>
              <a:t>Introduction to </a:t>
            </a:r>
            <a:br>
              <a:rPr lang="en-US" sz="4000" dirty="0"/>
            </a:br>
            <a:r>
              <a:rPr lang="en-US" sz="4000" dirty="0"/>
              <a:t>?????????????</a:t>
            </a:r>
            <a:endParaRPr lang="en-US" sz="4800" i="1" dirty="0">
              <a:solidFill>
                <a:schemeClr val="bg1">
                  <a:lumMod val="50000"/>
                </a:schemeClr>
              </a:solidFill>
            </a:endParaRP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451601" cy="1371600"/>
          </a:xfrm>
        </p:spPr>
        <p:txBody>
          <a:bodyPr/>
          <a:lstStyle/>
          <a:p>
            <a:r>
              <a:rPr lang="en-US"/>
              <a:t>Final Tutorial Rubric</a:t>
            </a:r>
          </a:p>
        </p:txBody>
      </p:sp>
      <p:sp>
        <p:nvSpPr>
          <p:cNvPr id="3" name="Content Placeholder 2"/>
          <p:cNvSpPr>
            <a:spLocks noGrp="1"/>
          </p:cNvSpPr>
          <p:nvPr>
            <p:ph idx="1"/>
          </p:nvPr>
        </p:nvSpPr>
        <p:spPr/>
        <p:txBody>
          <a:bodyPr>
            <a:normAutofit fontScale="92500" lnSpcReduction="2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
        <p:nvSpPr>
          <p:cNvPr id="5" name="TextBox 4"/>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19999" cy="1371600"/>
          </a:xfrm>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coming to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attendance at office hours (can be just to chat!)</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4836160" y="4592320"/>
            <a:ext cx="2519680" cy="276999"/>
          </a:xfrm>
          <a:prstGeom prst="rect">
            <a:avLst/>
          </a:prstGeom>
          <a:noFill/>
        </p:spPr>
        <p:txBody>
          <a:bodyPr wrap="square" rtlCol="0">
            <a:spAutoFit/>
          </a:bodyPr>
          <a:lstStyle/>
          <a:p>
            <a:r>
              <a:rPr lang="en-US" sz="1200" i="1" dirty="0"/>
              <a:t>Please I’m so lonely </a:t>
            </a:r>
            <a:r>
              <a:rPr lang="mr-IN" sz="1200" i="1" dirty="0"/>
              <a:t>…</a:t>
            </a:r>
            <a:endParaRPr lang="en-US" sz="1200" i="1" dirty="0"/>
          </a:p>
        </p:txBody>
      </p:sp>
      <p:sp>
        <p:nvSpPr>
          <p:cNvPr id="6" name="TextBox 5">
            <a:extLst>
              <a:ext uri="{FF2B5EF4-FFF2-40B4-BE49-F238E27FC236}">
                <a16:creationId xmlns:a16="http://schemas.microsoft.com/office/drawing/2014/main" id="{4BE3DA31-BA95-8140-B9C9-58CD306499AB}"/>
              </a:ext>
            </a:extLst>
          </p:cNvPr>
          <p:cNvSpPr txBox="1"/>
          <p:nvPr/>
        </p:nvSpPr>
        <p:spPr>
          <a:xfrm>
            <a:off x="4846891" y="4757599"/>
            <a:ext cx="2519680" cy="276999"/>
          </a:xfrm>
          <a:prstGeom prst="rect">
            <a:avLst/>
          </a:prstGeom>
          <a:noFill/>
        </p:spPr>
        <p:txBody>
          <a:bodyPr wrap="square" rtlCol="0">
            <a:spAutoFit/>
          </a:bodyPr>
          <a:lstStyle/>
          <a:p>
            <a:r>
              <a:rPr lang="en-US" sz="1200" i="1" dirty="0"/>
              <a:t>And so are the TAs …</a:t>
            </a:r>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endParaRPr lang="en-US" dirty="0"/>
          </a:p>
          <a:p>
            <a:endParaRPr lang="en-US" dirty="0"/>
          </a:p>
          <a:p>
            <a:r>
              <a:rPr lang="en-US" dirty="0"/>
              <a:t>25% midterm</a:t>
            </a:r>
          </a:p>
          <a:p>
            <a:endParaRPr lang="en-US" dirty="0"/>
          </a:p>
          <a:p>
            <a:r>
              <a:rPr lang="en-US" dirty="0"/>
              <a:t>25% final tutorial</a:t>
            </a:r>
          </a:p>
          <a:p>
            <a:endParaRPr lang="en-US" dirty="0"/>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26832215"/>
              </p:ext>
            </p:extLst>
          </p:nvPr>
        </p:nvGraphicFramePr>
        <p:xfrm>
          <a:off x="4447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22</a:t>
            </a:fld>
            <a:endParaRPr lang="en-US"/>
          </a:p>
        </p:txBody>
      </p:sp>
      <p:sp>
        <p:nvSpPr>
          <p:cNvPr id="7" name="TextBox 6"/>
          <p:cNvSpPr txBox="1"/>
          <p:nvPr/>
        </p:nvSpPr>
        <p:spPr>
          <a:xfrm>
            <a:off x="7672953" y="3658756"/>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a:t>
            </a:r>
          </a:p>
        </p:txBody>
      </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pic>
        <p:nvPicPr>
          <p:cNvPr id="5" name="Picture 4"/>
          <p:cNvPicPr>
            <a:picLocks noChangeAspect="1"/>
          </p:cNvPicPr>
          <p:nvPr/>
        </p:nvPicPr>
        <p:blipFill>
          <a:blip r:embed="rId3"/>
          <a:stretch>
            <a:fillRect/>
          </a:stretch>
        </p:blipFill>
        <p:spPr>
          <a:xfrm>
            <a:off x="-285821" y="1625917"/>
            <a:ext cx="5406461" cy="1826142"/>
          </a:xfrm>
          <a:prstGeom prst="rect">
            <a:avLst/>
          </a:prstGeom>
        </p:spPr>
      </p:pic>
      <p:pic>
        <p:nvPicPr>
          <p:cNvPr id="7" name="Picture 6"/>
          <p:cNvPicPr>
            <a:picLocks noChangeAspect="1"/>
          </p:cNvPicPr>
          <p:nvPr/>
        </p:nvPicPr>
        <p:blipFill>
          <a:blip r:embed="rId4"/>
          <a:stretch>
            <a:fillRect/>
          </a:stretch>
        </p:blipFill>
        <p:spPr>
          <a:xfrm>
            <a:off x="-121920" y="3078798"/>
            <a:ext cx="7620000" cy="1587500"/>
          </a:xfrm>
          <a:prstGeom prst="rect">
            <a:avLst/>
          </a:prstGeom>
        </p:spPr>
      </p:pic>
      <p:pic>
        <p:nvPicPr>
          <p:cNvPr id="8" name="Picture 7"/>
          <p:cNvPicPr>
            <a:picLocks noChangeAspect="1"/>
          </p:cNvPicPr>
          <p:nvPr/>
        </p:nvPicPr>
        <p:blipFill>
          <a:blip r:embed="rId5"/>
          <a:stretch>
            <a:fillRect/>
          </a:stretch>
        </p:blipFill>
        <p:spPr>
          <a:xfrm>
            <a:off x="6223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74597" y="298485"/>
            <a:ext cx="1216493" cy="1216493"/>
          </a:xfrm>
          <a:prstGeom prst="rect">
            <a:avLst/>
          </a:prstGeom>
        </p:spPr>
      </p:pic>
      <p:pic>
        <p:nvPicPr>
          <p:cNvPr id="10" name="Picture 9"/>
          <p:cNvPicPr>
            <a:picLocks noChangeAspect="1"/>
          </p:cNvPicPr>
          <p:nvPr/>
        </p:nvPicPr>
        <p:blipFill>
          <a:blip r:embed="rId7"/>
          <a:stretch>
            <a:fillRect/>
          </a:stretch>
        </p:blipFill>
        <p:spPr>
          <a:xfrm>
            <a:off x="5422843" y="800070"/>
            <a:ext cx="2457429" cy="2068543"/>
          </a:xfrm>
          <a:prstGeom prst="rect">
            <a:avLst/>
          </a:prstGeom>
        </p:spPr>
      </p:pic>
      <p:pic>
        <p:nvPicPr>
          <p:cNvPr id="11" name="Picture 10"/>
          <p:cNvPicPr>
            <a:picLocks noChangeAspect="1"/>
          </p:cNvPicPr>
          <p:nvPr/>
        </p:nvPicPr>
        <p:blipFill>
          <a:blip r:embed="rId8"/>
          <a:stretch>
            <a:fillRect/>
          </a:stretch>
        </p:blipFill>
        <p:spPr>
          <a:xfrm>
            <a:off x="-1521301" y="3907824"/>
            <a:ext cx="9144000" cy="4422710"/>
          </a:xfrm>
          <a:prstGeom prst="rect">
            <a:avLst/>
          </a:prstGeom>
        </p:spPr>
      </p:pic>
    </p:spTree>
    <p:extLst>
      <p:ext uri="{BB962C8B-B14F-4D97-AF65-F5344CB8AC3E}">
        <p14:creationId xmlns:p14="http://schemas.microsoft.com/office/powerpoint/2010/main" val="12595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6" name="Picture 5"/>
          <p:cNvPicPr>
            <a:picLocks noChangeAspect="1"/>
          </p:cNvPicPr>
          <p:nvPr/>
        </p:nvPicPr>
        <p:blipFill>
          <a:blip r:embed="rId2"/>
          <a:stretch>
            <a:fillRect/>
          </a:stretch>
        </p:blipFill>
        <p:spPr>
          <a:xfrm>
            <a:off x="1282700" y="1390650"/>
            <a:ext cx="6578600" cy="4076700"/>
          </a:xfrm>
          <a:prstGeom prst="rect">
            <a:avLst/>
          </a:prstGeom>
        </p:spPr>
      </p:pic>
      <p:sp>
        <p:nvSpPr>
          <p:cNvPr id="7" name="TextBox 6"/>
          <p:cNvSpPr txBox="1"/>
          <p:nvPr/>
        </p:nvSpPr>
        <p:spPr>
          <a:xfrm>
            <a:off x="1282700" y="5469776"/>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5365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247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64958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7714"/>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46149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grpSp>
        <p:nvGrpSpPr>
          <p:cNvPr id="11" name="Group 10"/>
          <p:cNvGrpSpPr/>
          <p:nvPr/>
        </p:nvGrpSpPr>
        <p:grpSpPr>
          <a:xfrm>
            <a:off x="4715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260272" y="3518277"/>
            <a:ext cx="4296738" cy="1647083"/>
          </a:xfrm>
          <a:prstGeom prst="rect">
            <a:avLst/>
          </a:prstGeom>
        </p:spPr>
      </p:pic>
      <p:sp>
        <p:nvSpPr>
          <p:cNvPr id="9" name="TextBox 8"/>
          <p:cNvSpPr txBox="1"/>
          <p:nvPr/>
        </p:nvSpPr>
        <p:spPr>
          <a:xfrm>
            <a:off x="799917"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518160"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Data science is the application of </a:t>
            </a:r>
            <a:r>
              <a:rPr lang="en-US" sz="2800" dirty="0">
                <a:solidFill>
                  <a:schemeClr val="tx2"/>
                </a:solidFill>
              </a:rPr>
              <a:t>computational</a:t>
            </a:r>
            <a:r>
              <a:rPr lang="en-US" sz="2800" dirty="0"/>
              <a:t> and </a:t>
            </a:r>
            <a:r>
              <a:rPr lang="en-US" sz="2800" dirty="0">
                <a:solidFill>
                  <a:schemeClr val="tx2"/>
                </a:solidFill>
              </a:rPr>
              <a:t>statistical</a:t>
            </a:r>
            <a:r>
              <a:rPr lang="en-US" sz="2800" dirty="0"/>
              <a:t> techniques to address or gain [managerial or scientific] insight into some problem in the </a:t>
            </a:r>
            <a:r>
              <a:rPr lang="en-US" sz="2800" dirty="0">
                <a:solidFill>
                  <a:schemeClr val="tx2"/>
                </a:solidFill>
              </a:rPr>
              <a:t>real world</a:t>
            </a:r>
            <a:r>
              <a:rPr lang="en-US" sz="2800" dirty="0">
                <a:solidFill>
                  <a:schemeClr val="bg1"/>
                </a:solidFill>
              </a:rPr>
              <a:t>.</a:t>
            </a:r>
          </a:p>
        </p:txBody>
      </p:sp>
      <p:sp>
        <p:nvSpPr>
          <p:cNvPr id="9" name="TextBox 8"/>
          <p:cNvSpPr txBox="1"/>
          <p:nvPr/>
        </p:nvSpPr>
        <p:spPr>
          <a:xfrm>
            <a:off x="518160" y="5410198"/>
            <a:ext cx="8052435" cy="646331"/>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457200" y="3297362"/>
            <a:ext cx="4079014" cy="2828801"/>
          </a:xfrm>
        </p:spPr>
        <p:txBody>
          <a:bodyPr>
            <a:normAutofit fontScale="92500" lnSpcReduction="10000"/>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9629" y="1524318"/>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01339" y="3297362"/>
            <a:ext cx="3801336" cy="3008014"/>
          </a:xfrm>
          <a:prstGeom prst="rect">
            <a:avLst/>
          </a:prstGeom>
        </p:spPr>
      </p:pic>
      <p:sp>
        <p:nvSpPr>
          <p:cNvPr id="8" name="TextBox 7"/>
          <p:cNvSpPr txBox="1"/>
          <p:nvPr/>
        </p:nvSpPr>
        <p:spPr>
          <a:xfrm>
            <a:off x="399005"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49933" y="0"/>
            <a:ext cx="2161899" cy="2872082"/>
          </a:xfrm>
          <a:prstGeom prst="rect">
            <a:avLst/>
          </a:prstGeom>
        </p:spPr>
      </p:pic>
      <p:sp>
        <p:nvSpPr>
          <p:cNvPr id="6" name="TextBox 5"/>
          <p:cNvSpPr txBox="1"/>
          <p:nvPr/>
        </p:nvSpPr>
        <p:spPr>
          <a:xfrm>
            <a:off x="166250" y="6501269"/>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457200" y="152718"/>
            <a:ext cx="7756358" cy="1371600"/>
          </a:xfrm>
        </p:spPr>
        <p:txBody>
          <a:bodyPr>
            <a:normAutofit fontScale="90000"/>
          </a:bodyPr>
          <a:lstStyle/>
          <a:p>
            <a:r>
              <a:rPr lang="en-US"/>
              <a:t>Automated decisions of consequence</a:t>
            </a:r>
          </a:p>
        </p:txBody>
      </p:sp>
      <p:sp>
        <p:nvSpPr>
          <p:cNvPr id="195" name="Shape 195"/>
          <p:cNvSpPr>
            <a:spLocks noGrp="1"/>
          </p:cNvSpPr>
          <p:nvPr>
            <p:ph type="sldNum" sz="quarter" idx="2"/>
          </p:nvPr>
        </p:nvSpPr>
        <p:spPr/>
        <p:txBody>
          <a:bodyPr/>
          <a:lstStyle/>
          <a:p>
            <a:fld id="{86CB4B4D-7CA3-9044-876B-883B54F8677D}" type="slidenum">
              <a:rPr lang="is-IS" smtClean="0"/>
              <a:pPr/>
              <a:t>32</a:t>
            </a:fld>
            <a:endParaRPr lang="is-IS"/>
          </a:p>
        </p:txBody>
      </p:sp>
      <p:grpSp>
        <p:nvGrpSpPr>
          <p:cNvPr id="6" name="Group 5"/>
          <p:cNvGrpSpPr/>
          <p:nvPr/>
        </p:nvGrpSpPr>
        <p:grpSpPr>
          <a:xfrm>
            <a:off x="460823" y="2115248"/>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3038791" y="180977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514377" y="1755015"/>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28443" y="4569915"/>
            <a:ext cx="1612824" cy="2079539"/>
          </a:xfrm>
          <a:prstGeom prst="rect">
            <a:avLst/>
          </a:prstGeom>
          <a:ln w="12700">
            <a:miter lim="400000"/>
          </a:ln>
        </p:spPr>
      </p:pic>
      <p:sp>
        <p:nvSpPr>
          <p:cNvPr id="26" name="Shape 214"/>
          <p:cNvSpPr/>
          <p:nvPr/>
        </p:nvSpPr>
        <p:spPr>
          <a:xfrm>
            <a:off x="833384" y="4440938"/>
            <a:ext cx="3188373"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808331" y="5365157"/>
            <a:ext cx="5201745"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707970" y="801363"/>
            <a:ext cx="3377528" cy="48327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33</a:t>
            </a:fld>
            <a:endParaRPr lang="is-IS"/>
          </a:p>
        </p:txBody>
      </p:sp>
      <p:sp>
        <p:nvSpPr>
          <p:cNvPr id="256" name="Shape 256"/>
          <p:cNvSpPr/>
          <p:nvPr/>
        </p:nvSpPr>
        <p:spPr>
          <a:xfrm>
            <a:off x="605607" y="1641763"/>
            <a:ext cx="7672909" cy="339612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7103" y="4251156"/>
            <a:ext cx="2061411" cy="2061411"/>
          </a:xfrm>
          <a:prstGeom prst="rect">
            <a:avLst/>
          </a:prstGeom>
        </p:spPr>
      </p:pic>
    </p:spTree>
    <p:extLst>
      <p:ext uri="{BB962C8B-B14F-4D97-AF65-F5344CB8AC3E}">
        <p14:creationId xmlns:p14="http://schemas.microsoft.com/office/powerpoint/2010/main" val="41068297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60500"/>
            <a:ext cx="9001725" cy="4808043"/>
          </a:xfrm>
          <a:prstGeom prst="rect">
            <a:avLst/>
          </a:prstGeom>
        </p:spPr>
      </p:pic>
      <p:sp>
        <p:nvSpPr>
          <p:cNvPr id="10" name="TextBox 9"/>
          <p:cNvSpPr txBox="1"/>
          <p:nvPr/>
        </p:nvSpPr>
        <p:spPr>
          <a:xfrm>
            <a:off x="208546" y="6497052"/>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a:xfrm>
            <a:off x="457200" y="1752600"/>
            <a:ext cx="7620000" cy="4813092"/>
          </a:xfrm>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1074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pSp>
        <p:nvGrpSpPr>
          <p:cNvPr id="11" name="Group 10"/>
          <p:cNvGrpSpPr/>
          <p:nvPr/>
        </p:nvGrpSpPr>
        <p:grpSpPr>
          <a:xfrm>
            <a:off x="801787"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29981" y="6552824"/>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5948414" y="2962389"/>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629587"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89942" y="2398426"/>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457201" y="1752600"/>
            <a:ext cx="3795330" cy="4391526"/>
          </a:xfrm>
        </p:spPr>
        <p:txBody>
          <a:bodyPr>
            <a:normAutofit lnSpcReduction="10000"/>
          </a:bodyPr>
          <a:lstStyle/>
          <a:p>
            <a:r>
              <a:rPr lang="en-US" dirty="0"/>
              <a:t>Baseball teams drafted rookie players primarily based on human scouts’ opinions of their talents</a:t>
            </a:r>
          </a:p>
          <a:p>
            <a:r>
              <a:rPr lang="en-US" dirty="0">
                <a:solidFill>
                  <a:schemeClr val="tx2"/>
                </a:solidFill>
              </a:rPr>
              <a:t>Peter Brand</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9464" y="2309156"/>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6147"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7900" y="0"/>
            <a:ext cx="7170743" cy="6858000"/>
          </a:xfrm>
          <a:prstGeom prst="rect">
            <a:avLst/>
          </a:prstGeom>
        </p:spPr>
      </p:pic>
      <p:sp>
        <p:nvSpPr>
          <p:cNvPr id="8" name="TextBox 7"/>
          <p:cNvSpPr txBox="1"/>
          <p:nvPr/>
        </p:nvSpPr>
        <p:spPr>
          <a:xfrm>
            <a:off x="5719632"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1957342" y="466827"/>
            <a:ext cx="5185193" cy="4949502"/>
          </a:xfrm>
          <a:prstGeom prst="rect">
            <a:avLst/>
          </a:prstGeom>
        </p:spPr>
      </p:pic>
      <p:sp>
        <p:nvSpPr>
          <p:cNvPr id="8" name="TextBox 7"/>
          <p:cNvSpPr txBox="1"/>
          <p:nvPr/>
        </p:nvSpPr>
        <p:spPr>
          <a:xfrm>
            <a:off x="518160" y="5410198"/>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6" name="Picture 5"/>
          <p:cNvPicPr>
            <a:picLocks noChangeAspect="1"/>
          </p:cNvPicPr>
          <p:nvPr/>
        </p:nvPicPr>
        <p:blipFill>
          <a:blip r:embed="rId3"/>
          <a:stretch>
            <a:fillRect/>
          </a:stretch>
        </p:blipFill>
        <p:spPr>
          <a:xfrm>
            <a:off x="5426439" y="3955527"/>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41</a:t>
            </a:fld>
            <a:endParaRPr lang="en-US"/>
          </a:p>
        </p:txBody>
      </p:sp>
      <p:pic>
        <p:nvPicPr>
          <p:cNvPr id="6" name="Picture 5"/>
          <p:cNvPicPr>
            <a:picLocks noChangeAspect="1"/>
          </p:cNvPicPr>
          <p:nvPr/>
        </p:nvPicPr>
        <p:blipFill>
          <a:blip r:embed="rId3"/>
          <a:stretch>
            <a:fillRect/>
          </a:stretch>
        </p:blipFill>
        <p:spPr>
          <a:xfrm>
            <a:off x="1791496" y="4668920"/>
            <a:ext cx="5406461" cy="1826142"/>
          </a:xfrm>
          <a:prstGeom prst="rect">
            <a:avLst/>
          </a:prstGeom>
        </p:spPr>
      </p:pic>
      <p:pic>
        <p:nvPicPr>
          <p:cNvPr id="3" name="Picture 2"/>
          <p:cNvPicPr>
            <a:picLocks noChangeAspect="1"/>
          </p:cNvPicPr>
          <p:nvPr/>
        </p:nvPicPr>
        <p:blipFill>
          <a:blip r:embed="rId4"/>
          <a:stretch>
            <a:fillRect/>
          </a:stretch>
        </p:blipFill>
        <p:spPr>
          <a:xfrm>
            <a:off x="2413416" y="418963"/>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definitions</a:t>
            </a:r>
          </a:p>
        </p:txBody>
      </p:sp>
      <p:sp>
        <p:nvSpPr>
          <p:cNvPr id="3" name="Content Placeholder 2"/>
          <p:cNvSpPr>
            <a:spLocks noGrp="1"/>
          </p:cNvSpPr>
          <p:nvPr>
            <p:ph idx="1"/>
          </p:nvPr>
        </p:nvSpPr>
        <p:spPr>
          <a:xfrm>
            <a:off x="457200" y="1752600"/>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5552900" y="1876709"/>
            <a:ext cx="3292420" cy="3672542"/>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518160"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t>“The ability to take data—to be able to </a:t>
            </a:r>
            <a:r>
              <a:rPr lang="en-US" sz="2800" dirty="0">
                <a:solidFill>
                  <a:schemeClr val="tx2"/>
                </a:solidFill>
              </a:rPr>
              <a:t>understand</a:t>
            </a:r>
            <a:r>
              <a:rPr lang="en-US" sz="2800" dirty="0"/>
              <a:t> it, to </a:t>
            </a:r>
            <a:r>
              <a:rPr lang="en-US" sz="2800" dirty="0">
                <a:solidFill>
                  <a:schemeClr val="tx2"/>
                </a:solidFill>
              </a:rPr>
              <a:t>process</a:t>
            </a:r>
            <a:r>
              <a:rPr lang="en-US" sz="2800" dirty="0"/>
              <a:t> it, to </a:t>
            </a:r>
            <a:r>
              <a:rPr lang="en-US" sz="2800" dirty="0">
                <a:solidFill>
                  <a:schemeClr val="tx2"/>
                </a:solidFill>
              </a:rPr>
              <a:t>extract value </a:t>
            </a:r>
            <a:r>
              <a:rPr lang="en-US" sz="2800" dirty="0"/>
              <a:t>from it, to </a:t>
            </a:r>
            <a:r>
              <a:rPr lang="en-US" sz="2800" dirty="0">
                <a:solidFill>
                  <a:schemeClr val="tx2"/>
                </a:solidFill>
              </a:rPr>
              <a:t>visualize</a:t>
            </a:r>
            <a:r>
              <a:rPr lang="en-US" sz="2800" dirty="0"/>
              <a:t> it, to </a:t>
            </a:r>
            <a:r>
              <a:rPr lang="en-US" sz="2800" dirty="0">
                <a:solidFill>
                  <a:schemeClr val="tx2"/>
                </a:solidFill>
              </a:rPr>
              <a:t>communicate</a:t>
            </a:r>
            <a:r>
              <a:rPr lang="en-US" sz="2800" dirty="0"/>
              <a:t> it—that’s going to be a hugely important skill in the next decades, not only at the professional level but even at the educational level for elementary school kids, for high school kids, for college kids.” </a:t>
            </a:r>
          </a:p>
        </p:txBody>
      </p:sp>
      <p:sp>
        <p:nvSpPr>
          <p:cNvPr id="8" name="TextBox 7"/>
          <p:cNvSpPr txBox="1"/>
          <p:nvPr/>
        </p:nvSpPr>
        <p:spPr>
          <a:xfrm>
            <a:off x="518160" y="541019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lnSpcReduction="10000"/>
          </a:bodyPr>
          <a:lstStyle/>
          <a:p>
            <a:r>
              <a:rPr lang="en-US" dirty="0"/>
              <a:t>You’ll learn to take data:</a:t>
            </a:r>
          </a:p>
          <a:p>
            <a:pPr marL="342900" indent="-342900">
              <a:buFont typeface="Arial" charset="0"/>
              <a:buChar char="•"/>
            </a:pPr>
            <a:r>
              <a:rPr lang="en-US" b="0" dirty="0"/>
              <a:t>Process it</a:t>
            </a:r>
          </a:p>
          <a:p>
            <a:pPr marL="342900" indent="-342900">
              <a:buFont typeface="Arial" charset="0"/>
              <a:buChar char="•"/>
            </a:pPr>
            <a:r>
              <a:rPr lang="en-US" b="0" dirty="0"/>
              <a:t>Visualize it</a:t>
            </a:r>
          </a:p>
          <a:p>
            <a:pPr marL="342900" indent="-342900">
              <a:buFont typeface="Arial" charset="0"/>
              <a:buChar char="•"/>
            </a:pPr>
            <a:r>
              <a:rPr lang="en-US" b="0" dirty="0"/>
              <a:t>Understand it</a:t>
            </a:r>
          </a:p>
          <a:p>
            <a:pPr marL="342900" indent="-342900">
              <a:buFont typeface="Arial" charset="0"/>
              <a:buChar char="•"/>
            </a:pPr>
            <a:r>
              <a:rPr lang="en-US" b="0" dirty="0"/>
              <a:t>Communicate it</a:t>
            </a:r>
          </a:p>
          <a:p>
            <a:pPr marL="342900" indent="-342900">
              <a:buFont typeface="Arial" charset="0"/>
              <a:buChar char="•"/>
            </a:pPr>
            <a:r>
              <a:rPr lang="en-US" b="0" dirty="0"/>
              <a:t>Extract value from it</a:t>
            </a:r>
          </a:p>
          <a:p>
            <a:endParaRPr lang="en-US" b="0" dirty="0"/>
          </a:p>
          <a:p>
            <a:r>
              <a:rPr lang="en-US" dirty="0"/>
              <a:t>Info:	 </a:t>
            </a:r>
            <a:r>
              <a:rPr lang="en-US" b="0" dirty="0"/>
              <a:t>https://cmsc320.github.io/</a:t>
            </a:r>
          </a:p>
          <a:p>
            <a:r>
              <a:rPr lang="en-US" dirty="0"/>
              <a:t>Piazza:</a:t>
            </a:r>
            <a:r>
              <a:rPr lang="en-US" b="0" dirty="0"/>
              <a:t>	</a:t>
            </a:r>
            <a:r>
              <a:rPr lang="en-US" b="0" dirty="0">
                <a:latin typeface="Helvetica Neue" charset="0"/>
              </a:rPr>
              <a:t>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p>
          <a:p>
            <a:r>
              <a:rPr lang="en-US" dirty="0"/>
              <a:t>ELMS:</a:t>
            </a:r>
            <a:r>
              <a:rPr lang="en-US" b="0" dirty="0"/>
              <a:t>	 (everyone should be registered automatically)</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grpSp>
        <p:nvGrpSpPr>
          <p:cNvPr id="7" name="Group 6"/>
          <p:cNvGrpSpPr/>
          <p:nvPr/>
        </p:nvGrpSpPr>
        <p:grpSpPr>
          <a:xfrm>
            <a:off x="5130800" y="1915160"/>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pandas, </a:t>
            </a:r>
            <a:r>
              <a:rPr lang="en-US" b="0" dirty="0" err="1"/>
              <a:t>scikit</a:t>
            </a:r>
            <a:r>
              <a:rPr lang="en-US" b="0" dirty="0"/>
              <a:t>-learn, </a:t>
            </a:r>
            <a:r>
              <a:rPr lang="en-US" b="0" dirty="0" err="1"/>
              <a:t>matplotlib</a:t>
            </a:r>
            <a:r>
              <a:rPr lang="en-US" b="0" dirty="0"/>
              <a:t>,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grpSp>
        <p:nvGrpSpPr>
          <p:cNvPr id="8" name="Group 7"/>
          <p:cNvGrpSpPr/>
          <p:nvPr/>
        </p:nvGrpSpPr>
        <p:grpSpPr>
          <a:xfrm>
            <a:off x="2099257" y="5141891"/>
            <a:ext cx="5138670" cy="1471410"/>
            <a:chOff x="2099257" y="5141891"/>
            <a:chExt cx="5138670" cy="147141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14684</TotalTime>
  <Words>2098</Words>
  <Application>Microsoft Macintosh PowerPoint</Application>
  <PresentationFormat>On-screen Show (4:3)</PresentationFormat>
  <Paragraphs>329</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Black</vt:lpstr>
      <vt:lpstr>Calibri</vt:lpstr>
      <vt:lpstr>Helvetica Neue</vt:lpstr>
      <vt:lpstr>Essential</vt:lpstr>
      <vt:lpstr>Introduction to  Data Science</vt:lpstr>
      <vt:lpstr>PowerPoint Presentation</vt:lpstr>
      <vt:lpstr>PowerPoint Presentation</vt:lpstr>
      <vt:lpstr>PowerPoint Presentation</vt:lpstr>
      <vt:lpstr>Many definitions</vt:lpstr>
      <vt:lpstr>The Data LifeCycle</vt:lpstr>
      <vt:lpstr>PowerPoint Presentation</vt:lpstr>
      <vt:lpstr>This Course</vt:lpstr>
      <vt:lpstr>Prerequisite Knowledge</vt:lpstr>
      <vt:lpstr>Who am I?</vt:lpstr>
      <vt:lpstr>Who are you?</vt:lpstr>
      <vt:lpstr>(Tentative) Course structure</vt:lpstr>
      <vt:lpstr>Grade #1: Mini-Projects</vt:lpstr>
      <vt:lpstr>Grade #2: Reading Homeworks</vt:lpstr>
      <vt:lpstr>Grade #3: Midterm</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vt:lpstr>
      <vt:lpstr>PowerPoint Presentation</vt:lpstr>
      <vt:lpstr>Important Walls of Text</vt:lpstr>
      <vt:lpstr>Anti-Harassment</vt:lpstr>
      <vt:lpstr>Academic Integrity</vt:lpstr>
      <vt:lpstr>(A few) Data Science Success Stories &amp; Cautionary Tales</vt:lpstr>
      <vt:lpstr>Polling: 2008 &amp; 2012</vt:lpstr>
      <vt:lpstr>Polling: 2016</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1602</cp:revision>
  <cp:lastPrinted>2016-09-22T15:25:41Z</cp:lastPrinted>
  <dcterms:created xsi:type="dcterms:W3CDTF">2013-03-05T15:39:19Z</dcterms:created>
  <dcterms:modified xsi:type="dcterms:W3CDTF">2019-08-22T04:43:22Z</dcterms:modified>
</cp:coreProperties>
</file>